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3"/>
    <p:sldId id="295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9" r:id="rId12"/>
    <p:sldId id="326" r:id="rId13"/>
    <p:sldId id="328" r:id="rId14"/>
    <p:sldId id="327" r:id="rId15"/>
    <p:sldId id="318" r:id="rId16"/>
    <p:sldId id="330" r:id="rId17"/>
    <p:sldId id="308" r:id="rId1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itchFamily="34" charset="0"/>
        <a:ea typeface="SimSun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m path" initials="authorId_54098778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01"/>
    <p:restoredTop sz="94660"/>
  </p:normalViewPr>
  <p:slideViewPr>
    <p:cSldViewPr snapToGrid="0" showGuides="1">
      <p:cViewPr varScale="1">
        <p:scale>
          <a:sx n="70" d="100"/>
          <a:sy n="70" d="100"/>
        </p:scale>
        <p:origin x="-75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itchFamily="34" charset="0"/>
                <a:ea typeface="SimSun" pitchFamily="2" charset="-122"/>
                <a:cs typeface="+mn-cs"/>
              </a:rPr>
            </a:fld>
            <a:endParaRPr lang="zh-CN" altLang="en-US" strike="noStrike" noProof="1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SimSun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5"/>
          <p:cNvSpPr/>
          <p:nvPr/>
        </p:nvSpPr>
        <p:spPr>
          <a:xfrm flipH="1">
            <a:off x="0" y="2192338"/>
            <a:ext cx="6908800" cy="2162175"/>
          </a:xfrm>
          <a:custGeom>
            <a:avLst/>
            <a:gdLst>
              <a:gd name="connsiteX0" fmla="*/ 0 w 8485632"/>
              <a:gd name="connsiteY0" fmla="*/ 0 h 1490472"/>
              <a:gd name="connsiteX1" fmla="*/ 8485632 w 8485632"/>
              <a:gd name="connsiteY1" fmla="*/ 0 h 1490472"/>
              <a:gd name="connsiteX2" fmla="*/ 8485632 w 8485632"/>
              <a:gd name="connsiteY2" fmla="*/ 1490472 h 1490472"/>
              <a:gd name="connsiteX3" fmla="*/ 0 w 8485632"/>
              <a:gd name="connsiteY3" fmla="*/ 1490472 h 1490472"/>
              <a:gd name="connsiteX4" fmla="*/ 0 w 8485632"/>
              <a:gd name="connsiteY4" fmla="*/ 0 h 1490472"/>
              <a:gd name="connsiteX0-1" fmla="*/ 0 w 8485632"/>
              <a:gd name="connsiteY0-2" fmla="*/ 0 h 1490472"/>
              <a:gd name="connsiteX1-3" fmla="*/ 8485632 w 8485632"/>
              <a:gd name="connsiteY1-4" fmla="*/ 0 h 1490472"/>
              <a:gd name="connsiteX2-5" fmla="*/ 8485632 w 8485632"/>
              <a:gd name="connsiteY2-6" fmla="*/ 1490472 h 1490472"/>
              <a:gd name="connsiteX3-7" fmla="*/ 0 w 8485632"/>
              <a:gd name="connsiteY3-8" fmla="*/ 1490472 h 1490472"/>
              <a:gd name="connsiteX4-9" fmla="*/ 0 w 8485632"/>
              <a:gd name="connsiteY4-10" fmla="*/ 0 h 1490472"/>
              <a:gd name="connsiteX0-11" fmla="*/ 491744 w 8977376"/>
              <a:gd name="connsiteY0-12" fmla="*/ 0 h 1490472"/>
              <a:gd name="connsiteX1-13" fmla="*/ 8977376 w 8977376"/>
              <a:gd name="connsiteY1-14" fmla="*/ 0 h 1490472"/>
              <a:gd name="connsiteX2-15" fmla="*/ 8977376 w 8977376"/>
              <a:gd name="connsiteY2-16" fmla="*/ 1490472 h 1490472"/>
              <a:gd name="connsiteX3-17" fmla="*/ 491744 w 8977376"/>
              <a:gd name="connsiteY3-18" fmla="*/ 1490472 h 1490472"/>
              <a:gd name="connsiteX4-19" fmla="*/ 491744 w 8977376"/>
              <a:gd name="connsiteY4-20" fmla="*/ 0 h 1490472"/>
              <a:gd name="connsiteX0-21" fmla="*/ 617932 w 9103564"/>
              <a:gd name="connsiteY0-22" fmla="*/ 0 h 1490472"/>
              <a:gd name="connsiteX1-23" fmla="*/ 9103564 w 9103564"/>
              <a:gd name="connsiteY1-24" fmla="*/ 0 h 1490472"/>
              <a:gd name="connsiteX2-25" fmla="*/ 9103564 w 9103564"/>
              <a:gd name="connsiteY2-26" fmla="*/ 1490472 h 1490472"/>
              <a:gd name="connsiteX3-27" fmla="*/ 617932 w 9103564"/>
              <a:gd name="connsiteY3-28" fmla="*/ 1490472 h 1490472"/>
              <a:gd name="connsiteX4-29" fmla="*/ 617932 w 9103564"/>
              <a:gd name="connsiteY4-30" fmla="*/ 0 h 1490472"/>
              <a:gd name="connsiteX0-31" fmla="*/ 471887 w 8957519"/>
              <a:gd name="connsiteY0-32" fmla="*/ 0 h 1490472"/>
              <a:gd name="connsiteX1-33" fmla="*/ 8957519 w 8957519"/>
              <a:gd name="connsiteY1-34" fmla="*/ 0 h 1490472"/>
              <a:gd name="connsiteX2-35" fmla="*/ 8957519 w 8957519"/>
              <a:gd name="connsiteY2-36" fmla="*/ 1490472 h 1490472"/>
              <a:gd name="connsiteX3-37" fmla="*/ 471887 w 8957519"/>
              <a:gd name="connsiteY3-38" fmla="*/ 1490472 h 1490472"/>
              <a:gd name="connsiteX4-39" fmla="*/ 471887 w 8957519"/>
              <a:gd name="connsiteY4-40" fmla="*/ 0 h 1490472"/>
              <a:gd name="connsiteX0-41" fmla="*/ 542128 w 9027760"/>
              <a:gd name="connsiteY0-42" fmla="*/ 0 h 1490472"/>
              <a:gd name="connsiteX1-43" fmla="*/ 9027760 w 9027760"/>
              <a:gd name="connsiteY1-44" fmla="*/ 0 h 1490472"/>
              <a:gd name="connsiteX2-45" fmla="*/ 9027760 w 9027760"/>
              <a:gd name="connsiteY2-46" fmla="*/ 1490472 h 1490472"/>
              <a:gd name="connsiteX3-47" fmla="*/ 542128 w 9027760"/>
              <a:gd name="connsiteY3-48" fmla="*/ 1490472 h 1490472"/>
              <a:gd name="connsiteX4-49" fmla="*/ 542128 w 9027760"/>
              <a:gd name="connsiteY4-50" fmla="*/ 0 h 1490472"/>
              <a:gd name="connsiteX0-51" fmla="*/ 531634 w 9017266"/>
              <a:gd name="connsiteY0-52" fmla="*/ 0 h 1490472"/>
              <a:gd name="connsiteX1-53" fmla="*/ 9017266 w 9017266"/>
              <a:gd name="connsiteY1-54" fmla="*/ 0 h 1490472"/>
              <a:gd name="connsiteX2-55" fmla="*/ 9017266 w 9017266"/>
              <a:gd name="connsiteY2-56" fmla="*/ 1490472 h 1490472"/>
              <a:gd name="connsiteX3-57" fmla="*/ 531634 w 9017266"/>
              <a:gd name="connsiteY3-58" fmla="*/ 1490472 h 1490472"/>
              <a:gd name="connsiteX4-59" fmla="*/ 531634 w 9017266"/>
              <a:gd name="connsiteY4-60" fmla="*/ 0 h 14904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17266" h="1490472">
                <a:moveTo>
                  <a:pt x="531634" y="0"/>
                </a:moveTo>
                <a:lnTo>
                  <a:pt x="9017266" y="0"/>
                </a:lnTo>
                <a:lnTo>
                  <a:pt x="9017266" y="1490472"/>
                </a:lnTo>
                <a:lnTo>
                  <a:pt x="531634" y="1490472"/>
                </a:lnTo>
                <a:cubicBezTo>
                  <a:pt x="-199886" y="1432560"/>
                  <a:pt x="-154166" y="76200"/>
                  <a:pt x="531634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" name="文本框 13"/>
          <p:cNvSpPr txBox="1"/>
          <p:nvPr/>
        </p:nvSpPr>
        <p:spPr>
          <a:xfrm>
            <a:off x="551180" y="2389505"/>
            <a:ext cx="1112012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4400" b="1" dirty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 Week04 - Tables &amp; Lists (UITableView)</a:t>
            </a:r>
            <a:endParaRPr lang="en-US" altLang="en-US" sz="4400" b="1" dirty="0">
              <a:solidFill>
                <a:srgbClr val="00B0F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25158" y="3263583"/>
            <a:ext cx="78886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文本框 15"/>
          <p:cNvSpPr txBox="1"/>
          <p:nvPr/>
        </p:nvSpPr>
        <p:spPr>
          <a:xfrm>
            <a:off x="588963" y="3400425"/>
            <a:ext cx="4481512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In the AI Era(Swift + SwiftUI)</a:t>
            </a:r>
            <a:endParaRPr lang="en-US" altLang="zh-CN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" name="文本框 15"/>
          <p:cNvSpPr txBox="1"/>
          <p:nvPr/>
        </p:nvSpPr>
        <p:spPr>
          <a:xfrm>
            <a:off x="7103428" y="5876925"/>
            <a:ext cx="4481512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Instructor : 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Mr. Nem Sothea</a:t>
            </a:r>
            <a:endParaRPr lang="en-US" altLang="zh-CN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8331200" y="6189980"/>
            <a:ext cx="33394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nemsothea13@gmail.com</a:t>
            </a:r>
            <a:endParaRPr lang="en-US" altLang="zh-CN" sz="1600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2369185" y="3269615"/>
            <a:ext cx="7660640" cy="7683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en-US" altLang="en-US" sz="4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10. Project Setup Demo</a:t>
            </a:r>
            <a:endParaRPr lang="en-US" altLang="en-US" sz="4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Common problem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165860" y="1328420"/>
            <a:ext cx="8264525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⚠</a:t>
            </a:r>
            <a:r>
              <a:rPr lang="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️</a:t>
            </a: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 Watch Out!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Forgetting to set dataSource/delegate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Not calling reloadData() after data changes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Using wrong indexPath in cellForRowAt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Not handling cell reuse properly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Forgetting to deselect rows in didSelectRowAt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💡</a:t>
            </a: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 Pro Tip: Always use dequeueReusableCell!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Best Practices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165860" y="1328420"/>
            <a:ext cx="8264525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🏆</a:t>
            </a: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 UITableView Excellence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Use meaningful cell identifiers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Implement efficient cell configuration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Handle empty states gracefully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Use proper animations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Test with large datasets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Follow Apple's Human Interface Guidelines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Hands-On Exercise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165860" y="1328420"/>
            <a:ext cx="8264525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Enhance the todo app: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1. Add completion toggle (checkmarks)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2. Implement swipe to complete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3. Add sections for "Active" and "Completed"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4. Create a custom cell with better UI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5. Add persistence with UserDefaults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F0000"/>
                </a:solidFill>
                <a:latin typeface="quote-cjk-patch"/>
                <a:ea typeface="quote-cjk-patch"/>
              </a:rPr>
              <a:t>Time: 30 minutes</a:t>
            </a:r>
            <a:endParaRPr lang="en-US" altLang="en-US" sz="1600" i="1">
              <a:solidFill>
                <a:srgbClr val="FF0000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308100" y="655320"/>
            <a:ext cx="766064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en-US" sz="5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 </a:t>
            </a:r>
            <a:r>
              <a:rPr lang="en-US" altLang="en-US" sz="5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Homework</a:t>
            </a:r>
            <a:endParaRPr lang="en-US" altLang="en-US" sz="5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578610" y="1328420"/>
            <a:ext cx="8264525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🚀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Beyond Basics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UICollectionView - Grid layouts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Core Data or SwiftData - Robust data persistence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Custom Cell Design - XIB files, programmatic UI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Diffable Data Source - Modern data handling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Compositional Layout - Advanced collection views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Resources: Apple Documentation, WWDC Videos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F0000"/>
                </a:solidFill>
                <a:latin typeface="quote-cjk-patch"/>
                <a:ea typeface="quote-cjk-patch"/>
              </a:rPr>
              <a:t>* Please send me github link by email </a:t>
            </a:r>
            <a:endParaRPr lang="en-US" altLang="en-US" sz="1600" i="1">
              <a:solidFill>
                <a:srgbClr val="FF0000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308100" y="655320"/>
            <a:ext cx="766064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en-US" sz="5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Summary</a:t>
            </a:r>
            <a:endParaRPr lang="en-US" altLang="en-US" sz="5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578610" y="1470025"/>
            <a:ext cx="8264525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📝</a:t>
            </a: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 Key Takeaways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UITableView = Data + Interactions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DataSource provides content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Delegate handles user actions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Cell reuse enables performance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• Always update data model before UI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🎉</a:t>
            </a:r>
            <a:r>
              <a:rPr lang="en-US" altLang="en-US" sz="1600" i="1">
                <a:solidFill>
                  <a:schemeClr val="bg1"/>
                </a:solidFill>
                <a:latin typeface="quote-cjk-patch"/>
                <a:ea typeface="quote-cjk-patch"/>
              </a:rPr>
              <a:t> You can now build most list-based iOS apps!</a:t>
            </a:r>
            <a:endParaRPr lang="en-US" altLang="en-US" sz="1600" i="1">
              <a:solidFill>
                <a:schemeClr val="bg1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6000" y="902970"/>
            <a:ext cx="60604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Questions?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16000" y="1488440"/>
            <a:ext cx="7903210" cy="97853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"/>
            </a:pPr>
            <a:r>
              <a:rPr lang="en-US" altLang="en-US" sz="1800">
                <a:solidFill>
                  <a:srgbClr val="FFFFFF"/>
                </a:solidFill>
              </a:rPr>
              <a:t>Next Week: </a:t>
            </a:r>
            <a:r>
              <a:rPr lang="en-US" altLang="en-US" sz="1800">
                <a:solidFill>
                  <a:srgbClr val="FF0000"/>
                </a:solidFill>
              </a:rPr>
              <a:t>Data in UIKit ~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353310" y="3994785"/>
            <a:ext cx="7670165" cy="3622675"/>
          </a:xfrm>
          <a:prstGeom prst="rect">
            <a:avLst/>
          </a:prstGeom>
        </p:spPr>
        <p:txBody>
          <a:bodyPr>
            <a:noAutofit/>
          </a:bodyPr>
          <a:p>
            <a:pPr marL="0" algn="ctr">
              <a:lnSpc>
                <a:spcPts val="2860"/>
              </a:lnSpc>
              <a:spcBef>
                <a:spcPct val="0"/>
              </a:spcBef>
              <a:spcAft>
                <a:spcPct val="0"/>
              </a:spcAft>
              <a:buFont typeface="Arial" panose="020B0604020202090204"/>
            </a:pPr>
            <a:r>
              <a:rPr lang="en-US" altLang="zh-CN" sz="9600" b="0" i="0">
                <a:solidFill>
                  <a:srgbClr val="F8FAFF"/>
                </a:solidFill>
                <a:latin typeface="quote-cjk-patch"/>
                <a:ea typeface="quote-cjk-patch"/>
              </a:rPr>
              <a:t>Thank you!</a:t>
            </a:r>
            <a:endParaRPr lang="en-US" altLang="zh-CN" sz="9600" b="0" i="0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989330" y="80327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2. What We'll Learn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9752330" cy="364299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📚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Learning Objectives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Understand UITableView components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Master UITableViewDataSource protocol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Implement UITableViewDelegate methods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Build a functional todo list app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Handle user interactions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Manage app state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989330" y="80327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3. </a:t>
            </a:r>
            <a:r>
              <a:rPr lang="zh-CN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📱</a:t>
            </a:r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 UITableView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9752330" cy="364299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Most fundamental iOS component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Displays scrollable lists of data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Used in: Settings, Contacts, Messages, etc.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Highly optimized for performance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Supports millions of rows through cell reuse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5299075" y="885825"/>
            <a:ext cx="6360795" cy="40849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989330" y="80327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4. UITableView Core Components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4677410" cy="410337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⚙</a:t>
            </a:r>
            <a:r>
              <a:rPr lang="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️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Key Components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Sections - Groups of related rows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Rows - Individual items in sections  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Cells - Visual representation of rows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DataSource - Provides data to display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Delegate - Handles user interactions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63833" y="1546860"/>
            <a:ext cx="6715125" cy="42100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989330" y="80327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5. UITableViewDataSource Protocol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4677410" cy="410337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📊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Providing Data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Required Methods: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1. numberOfSections(in:)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  - How many sections in the table?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2. tableView(_:numberOfRowsInSection:)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  - How many rows in each section?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3. tableView(_:cellForRowAt:)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  - How to configure each cell?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 6. DataSource Code Example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449"/>
          <a:stretch>
            <a:fillRect/>
          </a:stretch>
        </p:blipFill>
        <p:spPr>
          <a:xfrm>
            <a:off x="1107440" y="1522095"/>
            <a:ext cx="8302625" cy="51155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7. Cell Reuse Concept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4677410" cy="410337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🔄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Cell Reuse - Performance Magic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Why? Memory efficiency with large lists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How? Recycles cells that scroll off-screen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Only create enough cells to fill screen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Reconfigure for new data as needed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  <p:pic>
        <p:nvPicPr>
          <p:cNvPr id="6" name="Simulator Screen Recording - iPhone 16 - 2025-11-05 at 16.12.4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270" y="970915"/>
            <a:ext cx="2603500" cy="53200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 8. UITableViewDelegate Protocol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89330" y="1328420"/>
            <a:ext cx="5007610" cy="4962525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👆</a:t>
            </a: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 Handling Interactions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Common Delegate Methods: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didSelectRowAt - User taps a row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commit editingStyle - Swipe to delete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heightForRowAt - Custom row heights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  <a:p>
            <a:pPr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F8FAFF"/>
                </a:solidFill>
                <a:latin typeface="quote-cjk-patch"/>
                <a:ea typeface="quote-cjk-patch"/>
              </a:rPr>
              <a:t>• willDisplay - Cell about to appear</a:t>
            </a:r>
            <a:endParaRPr lang="en-US" altLang="en-US" sz="1600" i="1">
              <a:solidFill>
                <a:srgbClr val="F8FAFF"/>
              </a:solidFill>
              <a:latin typeface="quote-cjk-patch"/>
              <a:ea typeface="quote-cjk-patch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901055" y="1620520"/>
            <a:ext cx="5353050" cy="14097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1012190" y="791845"/>
            <a:ext cx="76606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US" sz="2400" b="0" i="0">
                <a:solidFill>
                  <a:srgbClr val="F8FAFF"/>
                </a:solidFill>
                <a:latin typeface="Microsoft YaHei" charset="0"/>
                <a:ea typeface="quote-cjk-patch"/>
                <a:cs typeface="Microsoft YaHei" charset="0"/>
              </a:rPr>
              <a:t>9. Delegate Code Example</a:t>
            </a:r>
            <a:endParaRPr lang="en-US" altLang="en-US" sz="2400" b="0" i="0">
              <a:solidFill>
                <a:srgbClr val="F8FAFF"/>
              </a:solidFill>
              <a:latin typeface="Microsoft YaHei" charset="0"/>
              <a:ea typeface="quote-cjk-patch"/>
              <a:cs typeface="Microsoft YaHe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659"/>
          <a:stretch>
            <a:fillRect/>
          </a:stretch>
        </p:blipFill>
        <p:spPr>
          <a:xfrm>
            <a:off x="1193165" y="1415415"/>
            <a:ext cx="9144000" cy="53454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2930</Words>
  <Application>WPS Writer</Application>
  <PresentationFormat>自定义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Helvetica Neue</vt:lpstr>
      <vt:lpstr>宋体-简</vt:lpstr>
      <vt:lpstr>Calibri Light</vt:lpstr>
      <vt:lpstr>Microsoft YaHei</vt:lpstr>
      <vt:lpstr>汉仪旗黑</vt:lpstr>
      <vt:lpstr>Microsoft YaHei</vt:lpstr>
      <vt:lpstr>quote-cjk-patch</vt:lpstr>
      <vt:lpstr>Wingdings</vt:lpstr>
      <vt:lpstr>Arial</vt:lpstr>
      <vt:lpstr>Microsoft YaHei</vt:lpstr>
      <vt:lpstr>Arial Unicode MS</vt:lpstr>
      <vt:lpstr>SimSun</vt:lpstr>
      <vt:lpstr>Thonburi</vt:lpstr>
      <vt:lpstr>SimSun</vt:lpstr>
      <vt:lpstr>Apple Color Emoji</vt:lpstr>
      <vt:lpstr>quote-cjk-patch</vt:lpstr>
      <vt:lpstr>苹方-简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nem path</cp:lastModifiedBy>
  <cp:revision>735</cp:revision>
  <dcterms:created xsi:type="dcterms:W3CDTF">2025-11-05T09:34:55Z</dcterms:created>
  <dcterms:modified xsi:type="dcterms:W3CDTF">2025-11-05T09:34:55Z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1033-12.1.23150.23150</vt:lpwstr>
  </property>
  <property fmtid="{D5CDD505-2E9C-101B-9397-08002B2CF9AE}" pid="3" name="ICV">
    <vt:lpwstr>4652830370BA95541050AD68A735B2E2_41</vt:lpwstr>
  </property>
</Properties>
</file>